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x="18288000" cy="10287000"/>
  <p:notesSz cx="6858000" cy="9144000"/>
  <p:embeddedFontLst>
    <p:embeddedFont>
      <p:font typeface="Poppins Bold" charset="1" panose="00000800000000000000"/>
      <p:regular r:id="rId14"/>
    </p:embeddedFont>
    <p:embeddedFont>
      <p:font typeface="Helvetica World" charset="1" panose="020B0500040000020004"/>
      <p:regular r:id="rId15"/>
    </p:embeddedFont>
    <p:embeddedFont>
      <p:font typeface="Open Sauce" charset="1" panose="00000500000000000000"/>
      <p:regular r:id="rId16"/>
    </p:embeddedFont>
    <p:embeddedFont>
      <p:font typeface="Open Sauce Bold" charset="1" panose="00000800000000000000"/>
      <p:regular r:id="rId17"/>
    </p:embeddedFont>
    <p:embeddedFont>
      <p:font typeface="Canva Sans Bold" charset="1" panose="020B0803030501040103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12.jpeg" Type="http://schemas.openxmlformats.org/officeDocument/2006/relationships/image"/><Relationship Id="rId5" Target="../media/image13.jpeg" Type="http://schemas.openxmlformats.org/officeDocument/2006/relationships/image"/><Relationship Id="rId6" Target="../media/image14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15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jpeg" Type="http://schemas.openxmlformats.org/officeDocument/2006/relationships/image"/><Relationship Id="rId3" Target="../media/image17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jpeg" Type="http://schemas.openxmlformats.org/officeDocument/2006/relationships/image"/><Relationship Id="rId3" Target="../media/image19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jpeg" Type="http://schemas.openxmlformats.org/officeDocument/2006/relationships/image"/><Relationship Id="rId3" Target="https://github.com/AbdulrhmanHelmy/plant-village-ml" TargetMode="External" Type="http://schemas.openxmlformats.org/officeDocument/2006/relationships/hyperlink"/><Relationship Id="rId4" Target="../media/image21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jpeg" Type="http://schemas.openxmlformats.org/officeDocument/2006/relationships/image"/><Relationship Id="rId4" Target="../media/image23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9250" r="0" b="-9250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-5400000">
            <a:off x="9144000" y="130903"/>
            <a:ext cx="10156097" cy="10156097"/>
          </a:xfrm>
          <a:custGeom>
            <a:avLst/>
            <a:gdLst/>
            <a:ahLst/>
            <a:cxnLst/>
            <a:rect r="r" b="b" t="t" l="l"/>
            <a:pathLst>
              <a:path h="10156097" w="10156097">
                <a:moveTo>
                  <a:pt x="0" y="0"/>
                </a:moveTo>
                <a:lnTo>
                  <a:pt x="10156097" y="0"/>
                </a:lnTo>
                <a:lnTo>
                  <a:pt x="10156097" y="10156097"/>
                </a:lnTo>
                <a:lnTo>
                  <a:pt x="0" y="101560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5400000">
            <a:off x="-1012097" y="130903"/>
            <a:ext cx="10156097" cy="10156097"/>
          </a:xfrm>
          <a:custGeom>
            <a:avLst/>
            <a:gdLst/>
            <a:ahLst/>
            <a:cxnLst/>
            <a:rect r="r" b="b" t="t" l="l"/>
            <a:pathLst>
              <a:path h="10156097" w="10156097">
                <a:moveTo>
                  <a:pt x="0" y="0"/>
                </a:moveTo>
                <a:lnTo>
                  <a:pt x="10156097" y="0"/>
                </a:lnTo>
                <a:lnTo>
                  <a:pt x="10156097" y="10156097"/>
                </a:lnTo>
                <a:lnTo>
                  <a:pt x="0" y="101560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229276" y="2773610"/>
            <a:ext cx="1829447" cy="886676"/>
          </a:xfrm>
          <a:custGeom>
            <a:avLst/>
            <a:gdLst/>
            <a:ahLst/>
            <a:cxnLst/>
            <a:rect r="r" b="b" t="t" l="l"/>
            <a:pathLst>
              <a:path h="886676" w="1829447">
                <a:moveTo>
                  <a:pt x="0" y="0"/>
                </a:moveTo>
                <a:lnTo>
                  <a:pt x="1829447" y="0"/>
                </a:lnTo>
                <a:lnTo>
                  <a:pt x="1829447" y="886676"/>
                </a:lnTo>
                <a:lnTo>
                  <a:pt x="0" y="88667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-245" r="0" b="-245"/>
            </a:stretch>
          </a:blipFill>
        </p:spPr>
      </p:sp>
      <p:grpSp>
        <p:nvGrpSpPr>
          <p:cNvPr name="Group 7" id="7"/>
          <p:cNvGrpSpPr/>
          <p:nvPr/>
        </p:nvGrpSpPr>
        <p:grpSpPr>
          <a:xfrm rot="1056186">
            <a:off x="-1837132" y="6782224"/>
            <a:ext cx="5731664" cy="6204778"/>
            <a:chOff x="0" y="0"/>
            <a:chExt cx="7642219" cy="827303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7642225" cy="8273034"/>
            </a:xfrm>
            <a:custGeom>
              <a:avLst/>
              <a:gdLst/>
              <a:ahLst/>
              <a:cxnLst/>
              <a:rect r="r" b="b" t="t" l="l"/>
              <a:pathLst>
                <a:path h="8273034" w="7642225">
                  <a:moveTo>
                    <a:pt x="0" y="0"/>
                  </a:moveTo>
                  <a:lnTo>
                    <a:pt x="7642225" y="0"/>
                  </a:lnTo>
                  <a:lnTo>
                    <a:pt x="7642225" y="8273034"/>
                  </a:lnTo>
                  <a:lnTo>
                    <a:pt x="0" y="82730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-55" t="0" r="-55" b="0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-9703857">
            <a:off x="14225045" y="-2131308"/>
            <a:ext cx="5963343" cy="6571177"/>
            <a:chOff x="0" y="0"/>
            <a:chExt cx="7951124" cy="876156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7951089" cy="8761603"/>
            </a:xfrm>
            <a:custGeom>
              <a:avLst/>
              <a:gdLst/>
              <a:ahLst/>
              <a:cxnLst/>
              <a:rect r="r" b="b" t="t" l="l"/>
              <a:pathLst>
                <a:path h="8761603" w="7951089">
                  <a:moveTo>
                    <a:pt x="0" y="0"/>
                  </a:moveTo>
                  <a:lnTo>
                    <a:pt x="7951089" y="0"/>
                  </a:lnTo>
                  <a:lnTo>
                    <a:pt x="7951089" y="8761603"/>
                  </a:lnTo>
                  <a:lnTo>
                    <a:pt x="0" y="87616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0" t="-5" r="0" b="-4"/>
              </a:stretch>
            </a:blip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3648449" y="1263441"/>
            <a:ext cx="10991102" cy="8889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142"/>
              </a:lnSpc>
            </a:pPr>
          </a:p>
          <a:p>
            <a:pPr algn="ctr">
              <a:lnSpc>
                <a:spcPts val="17142"/>
              </a:lnSpc>
            </a:pPr>
            <a:r>
              <a:rPr lang="en-US" sz="12244" b="true">
                <a:solidFill>
                  <a:srgbClr val="FFFBF7"/>
                </a:solidFill>
                <a:latin typeface="Poppins Bold"/>
                <a:ea typeface="Poppins Bold"/>
                <a:cs typeface="Poppins Bold"/>
                <a:sym typeface="Poppins Bold"/>
              </a:rPr>
              <a:t>AGRICULTURE IN EGYPT</a:t>
            </a:r>
          </a:p>
          <a:p>
            <a:pPr algn="ctr">
              <a:lnSpc>
                <a:spcPts val="15440"/>
              </a:lnSpc>
            </a:pP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AD7C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937736" y="1028700"/>
            <a:ext cx="321564" cy="321564"/>
          </a:xfrm>
          <a:custGeom>
            <a:avLst/>
            <a:gdLst/>
            <a:ahLst/>
            <a:cxnLst/>
            <a:rect r="r" b="b" t="t" l="l"/>
            <a:pathLst>
              <a:path h="321564" w="321564">
                <a:moveTo>
                  <a:pt x="0" y="0"/>
                </a:moveTo>
                <a:lnTo>
                  <a:pt x="321564" y="0"/>
                </a:lnTo>
                <a:lnTo>
                  <a:pt x="321564" y="321564"/>
                </a:lnTo>
                <a:lnTo>
                  <a:pt x="0" y="3215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802096" y="2512304"/>
            <a:ext cx="8457204" cy="3364215"/>
            <a:chOff x="0" y="0"/>
            <a:chExt cx="1310242" cy="52120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310242" cy="521205"/>
            </a:xfrm>
            <a:custGeom>
              <a:avLst/>
              <a:gdLst/>
              <a:ahLst/>
              <a:cxnLst/>
              <a:rect r="r" b="b" t="t" l="l"/>
              <a:pathLst>
                <a:path h="521205" w="1310242">
                  <a:moveTo>
                    <a:pt x="0" y="0"/>
                  </a:moveTo>
                  <a:lnTo>
                    <a:pt x="1310242" y="0"/>
                  </a:lnTo>
                  <a:lnTo>
                    <a:pt x="1310242" y="521205"/>
                  </a:lnTo>
                  <a:lnTo>
                    <a:pt x="0" y="521205"/>
                  </a:lnTo>
                  <a:close/>
                </a:path>
              </a:pathLst>
            </a:custGeom>
            <a:blipFill>
              <a:blip r:embed="rId4"/>
              <a:stretch>
                <a:fillRect l="0" t="-33114" r="0" b="-33114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-152447" y="8053637"/>
            <a:ext cx="8954542" cy="2454127"/>
            <a:chOff x="0" y="0"/>
            <a:chExt cx="2358398" cy="64635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358398" cy="646354"/>
            </a:xfrm>
            <a:custGeom>
              <a:avLst/>
              <a:gdLst/>
              <a:ahLst/>
              <a:cxnLst/>
              <a:rect r="r" b="b" t="t" l="l"/>
              <a:pathLst>
                <a:path h="646354" w="2358398">
                  <a:moveTo>
                    <a:pt x="0" y="0"/>
                  </a:moveTo>
                  <a:lnTo>
                    <a:pt x="2358398" y="0"/>
                  </a:lnTo>
                  <a:lnTo>
                    <a:pt x="2358398" y="646354"/>
                  </a:lnTo>
                  <a:lnTo>
                    <a:pt x="0" y="646354"/>
                  </a:lnTo>
                  <a:close/>
                </a:path>
              </a:pathLst>
            </a:custGeom>
            <a:solidFill>
              <a:srgbClr val="A3B18A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2358398" cy="6844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028700" y="6848974"/>
            <a:ext cx="3546349" cy="2409326"/>
            <a:chOff x="0" y="0"/>
            <a:chExt cx="549422" cy="37326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49422" cy="373268"/>
            </a:xfrm>
            <a:custGeom>
              <a:avLst/>
              <a:gdLst/>
              <a:ahLst/>
              <a:cxnLst/>
              <a:rect r="r" b="b" t="t" l="l"/>
              <a:pathLst>
                <a:path h="373268" w="549422">
                  <a:moveTo>
                    <a:pt x="0" y="0"/>
                  </a:moveTo>
                  <a:lnTo>
                    <a:pt x="549422" y="0"/>
                  </a:lnTo>
                  <a:lnTo>
                    <a:pt x="549422" y="373268"/>
                  </a:lnTo>
                  <a:lnTo>
                    <a:pt x="0" y="373268"/>
                  </a:lnTo>
                  <a:close/>
                </a:path>
              </a:pathLst>
            </a:custGeom>
            <a:blipFill>
              <a:blip r:embed="rId5"/>
              <a:stretch>
                <a:fillRect l="0" t="-965" r="0" b="-965"/>
              </a:stretch>
            </a:blipFill>
          </p:spPr>
        </p:sp>
      </p:grpSp>
      <p:sp>
        <p:nvSpPr>
          <p:cNvPr name="Freeform 10" id="10"/>
          <p:cNvSpPr/>
          <p:nvPr/>
        </p:nvSpPr>
        <p:spPr>
          <a:xfrm flipH="true" flipV="false" rot="-1020808">
            <a:off x="5433258" y="5424376"/>
            <a:ext cx="6120130" cy="3228369"/>
          </a:xfrm>
          <a:custGeom>
            <a:avLst/>
            <a:gdLst/>
            <a:ahLst/>
            <a:cxnLst/>
            <a:rect r="r" b="b" t="t" l="l"/>
            <a:pathLst>
              <a:path h="3228369" w="6120130">
                <a:moveTo>
                  <a:pt x="6120131" y="0"/>
                </a:moveTo>
                <a:lnTo>
                  <a:pt x="0" y="0"/>
                </a:lnTo>
                <a:lnTo>
                  <a:pt x="0" y="3228369"/>
                </a:lnTo>
                <a:lnTo>
                  <a:pt x="6120131" y="3228369"/>
                </a:lnTo>
                <a:lnTo>
                  <a:pt x="6120131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1182110" y="7200485"/>
            <a:ext cx="6077190" cy="22556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8623"/>
              </a:lnSpc>
            </a:pPr>
            <a:r>
              <a:rPr lang="en-US" sz="8799" spc="-554">
                <a:solidFill>
                  <a:srgbClr val="344E41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Project Overview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5181183" y="1033589"/>
            <a:ext cx="1595416" cy="273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239"/>
              </a:lnSpc>
              <a:spcBef>
                <a:spcPct val="0"/>
              </a:spcBef>
            </a:pPr>
            <a:r>
              <a:rPr lang="en-US" sz="1599" spc="-47">
                <a:solidFill>
                  <a:srgbClr val="344E41"/>
                </a:solidFill>
                <a:latin typeface="Open Sauce"/>
                <a:ea typeface="Open Sauce"/>
                <a:cs typeface="Open Sauce"/>
                <a:sym typeface="Open Sauce"/>
              </a:rPr>
              <a:t>Wardiere Inc.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59133" y="774036"/>
            <a:ext cx="5984368" cy="5730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49"/>
              </a:lnSpc>
            </a:pPr>
            <a:r>
              <a:rPr lang="en-US" sz="2499" spc="-74" b="true">
                <a:solidFill>
                  <a:srgbClr val="344E4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Steps include:</a:t>
            </a:r>
          </a:p>
          <a:p>
            <a:pPr algn="l" marL="539745" indent="-269872" lvl="1">
              <a:lnSpc>
                <a:spcPts val="3249"/>
              </a:lnSpc>
              <a:buFont typeface="Arial"/>
              <a:buChar char="•"/>
            </a:pPr>
            <a:r>
              <a:rPr lang="en-US" b="true" sz="2499" spc="-74">
                <a:solidFill>
                  <a:srgbClr val="344E4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Data Loading &amp; Cleaning</a:t>
            </a:r>
          </a:p>
          <a:p>
            <a:pPr algn="l" marL="539745" indent="-269872" lvl="1">
              <a:lnSpc>
                <a:spcPts val="3249"/>
              </a:lnSpc>
              <a:buFont typeface="Arial"/>
              <a:buChar char="•"/>
            </a:pPr>
            <a:r>
              <a:rPr lang="en-US" b="true" sz="2499" spc="-74">
                <a:solidFill>
                  <a:srgbClr val="344E4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Exploratory Data Analysis (EDA)</a:t>
            </a:r>
          </a:p>
          <a:p>
            <a:pPr algn="l" marL="539745" indent="-269872" lvl="1">
              <a:lnSpc>
                <a:spcPts val="3249"/>
              </a:lnSpc>
              <a:buFont typeface="Arial"/>
              <a:buChar char="•"/>
            </a:pPr>
            <a:r>
              <a:rPr lang="en-US" b="true" sz="2499" spc="-74">
                <a:solidFill>
                  <a:srgbClr val="344E4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Baseline Model Training</a:t>
            </a:r>
          </a:p>
          <a:p>
            <a:pPr algn="l" marL="539745" indent="-269872" lvl="1">
              <a:lnSpc>
                <a:spcPts val="3249"/>
              </a:lnSpc>
              <a:buFont typeface="Arial"/>
              <a:buChar char="•"/>
            </a:pPr>
            <a:r>
              <a:rPr lang="en-US" b="true" sz="2499" spc="-74">
                <a:solidFill>
                  <a:srgbClr val="344E4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Evaluation &amp; Metrics</a:t>
            </a:r>
          </a:p>
          <a:p>
            <a:pPr algn="l" marL="539745" indent="-269872" lvl="1">
              <a:lnSpc>
                <a:spcPts val="3249"/>
              </a:lnSpc>
              <a:buFont typeface="Arial"/>
              <a:buChar char="•"/>
            </a:pPr>
            <a:r>
              <a:rPr lang="en-US" b="true" sz="2499" spc="-74">
                <a:solidFill>
                  <a:srgbClr val="344E4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Repository Setup (GitHub)</a:t>
            </a:r>
          </a:p>
          <a:p>
            <a:pPr algn="l">
              <a:lnSpc>
                <a:spcPts val="3249"/>
              </a:lnSpc>
            </a:pPr>
          </a:p>
          <a:p>
            <a:pPr algn="l">
              <a:lnSpc>
                <a:spcPts val="3249"/>
              </a:lnSpc>
            </a:pPr>
            <a:r>
              <a:rPr lang="en-US" sz="2499" spc="-74" b="true">
                <a:solidFill>
                  <a:srgbClr val="344E4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Deliverables:</a:t>
            </a:r>
          </a:p>
          <a:p>
            <a:pPr algn="l" marL="539745" indent="-269872" lvl="1">
              <a:lnSpc>
                <a:spcPts val="3249"/>
              </a:lnSpc>
              <a:buFont typeface="Arial"/>
              <a:buChar char="•"/>
            </a:pPr>
            <a:r>
              <a:rPr lang="en-US" b="true" sz="2499" spc="-74">
                <a:solidFill>
                  <a:srgbClr val="344E4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Clean dataset</a:t>
            </a:r>
          </a:p>
          <a:p>
            <a:pPr algn="l" marL="539745" indent="-269872" lvl="1">
              <a:lnSpc>
                <a:spcPts val="3249"/>
              </a:lnSpc>
              <a:buFont typeface="Arial"/>
              <a:buChar char="•"/>
            </a:pPr>
            <a:r>
              <a:rPr lang="en-US" b="true" sz="2499" spc="-74">
                <a:solidFill>
                  <a:srgbClr val="344E4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EDA report with visuals</a:t>
            </a:r>
          </a:p>
          <a:p>
            <a:pPr algn="l" marL="539745" indent="-269872" lvl="1">
              <a:lnSpc>
                <a:spcPts val="3249"/>
              </a:lnSpc>
              <a:buFont typeface="Arial"/>
              <a:buChar char="•"/>
            </a:pPr>
            <a:r>
              <a:rPr lang="en-US" b="true" sz="2499" spc="-74">
                <a:solidFill>
                  <a:srgbClr val="344E4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Baseline ML model + metrics</a:t>
            </a:r>
          </a:p>
          <a:p>
            <a:pPr algn="l" marL="539745" indent="-269872" lvl="1">
              <a:lnSpc>
                <a:spcPts val="3249"/>
              </a:lnSpc>
              <a:buFont typeface="Arial"/>
              <a:buChar char="•"/>
            </a:pPr>
            <a:r>
              <a:rPr lang="en-US" b="true" sz="2499" spc="-74">
                <a:solidFill>
                  <a:srgbClr val="344E4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Fully documented GitHub repo</a:t>
            </a:r>
          </a:p>
          <a:p>
            <a:pPr algn="l">
              <a:lnSpc>
                <a:spcPts val="3249"/>
              </a:lnSpc>
            </a:pPr>
          </a:p>
          <a:p>
            <a:pPr algn="l">
              <a:lnSpc>
                <a:spcPts val="3249"/>
              </a:lnSpc>
            </a:pPr>
          </a:p>
        </p:txBody>
      </p:sp>
    </p:spTree>
  </p:cSld>
  <p:clrMapOvr>
    <a:masterClrMapping/>
  </p:clrMapOvr>
  <p:transition spd="fast">
    <p:push dir="l"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AD7C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028700"/>
            <a:ext cx="321564" cy="321564"/>
          </a:xfrm>
          <a:custGeom>
            <a:avLst/>
            <a:gdLst/>
            <a:ahLst/>
            <a:cxnLst/>
            <a:rect r="r" b="b" t="t" l="l"/>
            <a:pathLst>
              <a:path h="321564" w="321564">
                <a:moveTo>
                  <a:pt x="0" y="0"/>
                </a:moveTo>
                <a:lnTo>
                  <a:pt x="321564" y="0"/>
                </a:lnTo>
                <a:lnTo>
                  <a:pt x="321564" y="321564"/>
                </a:lnTo>
                <a:lnTo>
                  <a:pt x="0" y="3215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7600950" y="0"/>
            <a:ext cx="2908049" cy="10287000"/>
            <a:chOff x="0" y="0"/>
            <a:chExt cx="765906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765906" cy="2709333"/>
            </a:xfrm>
            <a:custGeom>
              <a:avLst/>
              <a:gdLst/>
              <a:ahLst/>
              <a:cxnLst/>
              <a:rect r="r" b="b" t="t" l="l"/>
              <a:pathLst>
                <a:path h="2709333" w="765906">
                  <a:moveTo>
                    <a:pt x="0" y="0"/>
                  </a:moveTo>
                  <a:lnTo>
                    <a:pt x="765906" y="0"/>
                  </a:lnTo>
                  <a:lnTo>
                    <a:pt x="76590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A3B18A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765906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028700" y="7199609"/>
            <a:ext cx="4500578" cy="22556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623"/>
              </a:lnSpc>
            </a:pPr>
            <a:r>
              <a:rPr lang="en-US" sz="8799" spc="-554">
                <a:solidFill>
                  <a:srgbClr val="344E41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Data Pipeline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452908" y="1033589"/>
            <a:ext cx="1595416" cy="273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9"/>
              </a:lnSpc>
              <a:spcBef>
                <a:spcPct val="0"/>
              </a:spcBef>
            </a:pPr>
            <a:r>
              <a:rPr lang="en-US" sz="1599" spc="-47">
                <a:solidFill>
                  <a:srgbClr val="344E41"/>
                </a:solidFill>
                <a:latin typeface="Open Sauce"/>
                <a:ea typeface="Open Sauce"/>
                <a:cs typeface="Open Sauce"/>
                <a:sym typeface="Open Sauce"/>
              </a:rPr>
              <a:t>Wardiere Inc.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822754" y="1244852"/>
            <a:ext cx="6860303" cy="76258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3355" indent="-266678" lvl="1">
              <a:lnSpc>
                <a:spcPts val="4718"/>
              </a:lnSpc>
              <a:buFont typeface="Arial"/>
              <a:buChar char="•"/>
            </a:pPr>
            <a:r>
              <a:rPr lang="en-US" b="true" sz="2470" spc="-74">
                <a:solidFill>
                  <a:srgbClr val="344E4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Load raw plant images from folders or dataset source.</a:t>
            </a:r>
          </a:p>
          <a:p>
            <a:pPr algn="l" marL="533355" indent="-266678" lvl="1">
              <a:lnSpc>
                <a:spcPts val="4718"/>
              </a:lnSpc>
              <a:buFont typeface="Arial"/>
              <a:buChar char="•"/>
            </a:pPr>
            <a:r>
              <a:rPr lang="en-US" b="true" sz="2470" spc="-74">
                <a:solidFill>
                  <a:srgbClr val="344E4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Remove corrupted or unreadable images (wrong format, broken file, zero-size).</a:t>
            </a:r>
          </a:p>
          <a:p>
            <a:pPr algn="l" marL="533355" indent="-266678" lvl="1">
              <a:lnSpc>
                <a:spcPts val="4718"/>
              </a:lnSpc>
              <a:buFont typeface="Arial"/>
              <a:buChar char="•"/>
            </a:pPr>
            <a:r>
              <a:rPr lang="en-US" b="true" sz="2470" spc="-74">
                <a:solidFill>
                  <a:srgbClr val="344E4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Ensure consistent class folder structure (each plant species in its</a:t>
            </a:r>
            <a:r>
              <a:rPr lang="en-US" b="true" sz="2470" spc="-74">
                <a:solidFill>
                  <a:srgbClr val="344E4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</a:t>
            </a:r>
            <a:r>
              <a:rPr lang="en-US" b="true" sz="2470" spc="-74">
                <a:solidFill>
                  <a:srgbClr val="344E4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own folder).</a:t>
            </a:r>
          </a:p>
          <a:p>
            <a:pPr algn="l" marL="533355" indent="-266678" lvl="1">
              <a:lnSpc>
                <a:spcPts val="4718"/>
              </a:lnSpc>
              <a:buFont typeface="Arial"/>
              <a:buChar char="•"/>
            </a:pPr>
            <a:r>
              <a:rPr lang="en-US" b="true" sz="2470" spc="-74">
                <a:solidFill>
                  <a:srgbClr val="344E4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Resize all images to the same resolution (e.g., 224×224).</a:t>
            </a:r>
          </a:p>
          <a:p>
            <a:pPr algn="l" marL="533355" indent="-266678" lvl="1">
              <a:lnSpc>
                <a:spcPts val="4718"/>
              </a:lnSpc>
              <a:buFont typeface="Arial"/>
              <a:buChar char="•"/>
            </a:pPr>
            <a:r>
              <a:rPr lang="en-US" b="true" sz="2470" spc="-74">
                <a:solidFill>
                  <a:srgbClr val="344E4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Normalize pixel values</a:t>
            </a:r>
          </a:p>
          <a:p>
            <a:pPr algn="l" marL="533355" indent="-266678" lvl="1">
              <a:lnSpc>
                <a:spcPts val="4718"/>
              </a:lnSpc>
              <a:buFont typeface="Arial"/>
              <a:buChar char="•"/>
            </a:pPr>
            <a:r>
              <a:rPr lang="en-US" b="true" sz="2470" spc="-74">
                <a:solidFill>
                  <a:srgbClr val="344E4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0–255 → 0–1 or</a:t>
            </a:r>
          </a:p>
          <a:p>
            <a:pPr algn="l" marL="533355" indent="-266678" lvl="1">
              <a:lnSpc>
                <a:spcPts val="4718"/>
              </a:lnSpc>
              <a:buFont typeface="Arial"/>
              <a:buChar char="•"/>
            </a:pPr>
            <a:r>
              <a:rPr lang="en-US" b="true" sz="2470" spc="-74">
                <a:solidFill>
                  <a:srgbClr val="344E4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Standa</a:t>
            </a:r>
            <a:r>
              <a:rPr lang="en-US" b="true" sz="2470" spc="-74">
                <a:solidFill>
                  <a:srgbClr val="344E4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rd normalization (mean/std) for CNNs.</a:t>
            </a:r>
          </a:p>
          <a:p>
            <a:pPr algn="l">
              <a:lnSpc>
                <a:spcPts val="4718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9417155"/>
            <a:ext cx="3161261" cy="306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sz="1799" spc="-53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Fr</a:t>
            </a:r>
            <a:r>
              <a:rPr lang="en-US" sz="1799" spc="-53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om Raw Data to Train/Test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1028700" y="1900682"/>
            <a:ext cx="9312264" cy="3988554"/>
            <a:chOff x="0" y="0"/>
            <a:chExt cx="1216882" cy="52120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216882" cy="521205"/>
            </a:xfrm>
            <a:custGeom>
              <a:avLst/>
              <a:gdLst/>
              <a:ahLst/>
              <a:cxnLst/>
              <a:rect r="r" b="b" t="t" l="l"/>
              <a:pathLst>
                <a:path h="521205" w="1216882">
                  <a:moveTo>
                    <a:pt x="0" y="0"/>
                  </a:moveTo>
                  <a:lnTo>
                    <a:pt x="1216882" y="0"/>
                  </a:lnTo>
                  <a:lnTo>
                    <a:pt x="1216882" y="521205"/>
                  </a:lnTo>
                  <a:lnTo>
                    <a:pt x="0" y="521205"/>
                  </a:lnTo>
                  <a:close/>
                </a:path>
              </a:pathLst>
            </a:custGeom>
            <a:blipFill>
              <a:blip r:embed="rId4"/>
              <a:stretch>
                <a:fillRect l="0" t="-27776" r="0" b="-27776"/>
              </a:stretch>
            </a:blipFill>
          </p:spPr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AD7C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131188"/>
            <a:ext cx="9779118" cy="4194133"/>
          </a:xfrm>
          <a:custGeom>
            <a:avLst/>
            <a:gdLst/>
            <a:ahLst/>
            <a:cxnLst/>
            <a:rect r="r" b="b" t="t" l="l"/>
            <a:pathLst>
              <a:path h="4194133" w="9779118">
                <a:moveTo>
                  <a:pt x="0" y="0"/>
                </a:moveTo>
                <a:lnTo>
                  <a:pt x="9779118" y="0"/>
                </a:lnTo>
                <a:lnTo>
                  <a:pt x="9779118" y="4194133"/>
                </a:lnTo>
                <a:lnTo>
                  <a:pt x="0" y="41941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353" r="0" b="-21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5005208"/>
            <a:ext cx="9779118" cy="4783061"/>
          </a:xfrm>
          <a:custGeom>
            <a:avLst/>
            <a:gdLst/>
            <a:ahLst/>
            <a:cxnLst/>
            <a:rect r="r" b="b" t="t" l="l"/>
            <a:pathLst>
              <a:path h="4783061" w="9779118">
                <a:moveTo>
                  <a:pt x="0" y="0"/>
                </a:moveTo>
                <a:lnTo>
                  <a:pt x="9779118" y="0"/>
                </a:lnTo>
                <a:lnTo>
                  <a:pt x="9779118" y="4783061"/>
                </a:lnTo>
                <a:lnTo>
                  <a:pt x="0" y="478306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23" t="0" r="-423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632598" y="1927574"/>
            <a:ext cx="6786663" cy="7525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49"/>
              </a:lnSpc>
              <a:spcBef>
                <a:spcPct val="0"/>
              </a:spcBef>
            </a:pPr>
            <a:r>
              <a:rPr lang="en-US" b="true" sz="4392" spc="-131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N</a:t>
            </a:r>
            <a:r>
              <a:rPr lang="en-US" b="true" sz="4392" spc="-131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o Data Spliting ( Default )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1893992" y="3116464"/>
            <a:ext cx="5013357" cy="51898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9"/>
              </a:lnSpc>
            </a:pPr>
            <a:r>
              <a:rPr lang="en-US" b="true" sz="2299" spc="-68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If the dataset already comes with its own predefined structure (common in image datasets), then no manual splitting is needed.</a:t>
            </a:r>
          </a:p>
          <a:p>
            <a:pPr algn="l">
              <a:lnSpc>
                <a:spcPts val="3219"/>
              </a:lnSpc>
            </a:pPr>
            <a:r>
              <a:rPr lang="en-US" b="true" sz="2299" spc="-68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✔ What it means:</a:t>
            </a:r>
          </a:p>
          <a:p>
            <a:pPr algn="l">
              <a:lnSpc>
                <a:spcPts val="3219"/>
              </a:lnSpc>
            </a:pPr>
            <a:r>
              <a:rPr lang="en-US" b="true" sz="2299" spc="-68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The dataset is already organized into folders such as:</a:t>
            </a:r>
          </a:p>
          <a:p>
            <a:pPr algn="l">
              <a:lnSpc>
                <a:spcPts val="3219"/>
              </a:lnSpc>
            </a:pPr>
            <a:r>
              <a:rPr lang="en-US" b="true" sz="2299" spc="-68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train (43444)</a:t>
            </a:r>
          </a:p>
          <a:p>
            <a:pPr algn="l">
              <a:lnSpc>
                <a:spcPts val="3219"/>
              </a:lnSpc>
            </a:pPr>
            <a:r>
              <a:rPr lang="en-US" b="true" sz="2299" spc="-68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test (10861)</a:t>
            </a:r>
          </a:p>
          <a:p>
            <a:pPr algn="l">
              <a:lnSpc>
                <a:spcPts val="3219"/>
              </a:lnSpc>
            </a:pPr>
            <a:r>
              <a:rPr lang="en-US" b="true" sz="2299" spc="-68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Each folder already contains the correct plant images for that split.</a:t>
            </a:r>
          </a:p>
          <a:p>
            <a:pPr algn="l">
              <a:lnSpc>
                <a:spcPts val="3219"/>
              </a:lnSpc>
            </a:pPr>
            <a:r>
              <a:rPr lang="en-US" b="true" sz="2299" spc="-68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You simply load the images as they are — no need to split manually.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AD7C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584558" y="320268"/>
            <a:ext cx="8301143" cy="4986338"/>
          </a:xfrm>
          <a:custGeom>
            <a:avLst/>
            <a:gdLst/>
            <a:ahLst/>
            <a:cxnLst/>
            <a:rect r="r" b="b" t="t" l="l"/>
            <a:pathLst>
              <a:path h="4986338" w="8301143">
                <a:moveTo>
                  <a:pt x="0" y="0"/>
                </a:moveTo>
                <a:lnTo>
                  <a:pt x="8301143" y="0"/>
                </a:lnTo>
                <a:lnTo>
                  <a:pt x="8301143" y="4986338"/>
                </a:lnTo>
                <a:lnTo>
                  <a:pt x="0" y="49863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35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00705" y="4835817"/>
            <a:ext cx="7735763" cy="5451183"/>
          </a:xfrm>
          <a:custGeom>
            <a:avLst/>
            <a:gdLst/>
            <a:ahLst/>
            <a:cxnLst/>
            <a:rect r="r" b="b" t="t" l="l"/>
            <a:pathLst>
              <a:path h="5451183" w="7735763">
                <a:moveTo>
                  <a:pt x="0" y="0"/>
                </a:moveTo>
                <a:lnTo>
                  <a:pt x="7735763" y="0"/>
                </a:lnTo>
                <a:lnTo>
                  <a:pt x="7735763" y="5451183"/>
                </a:lnTo>
                <a:lnTo>
                  <a:pt x="0" y="545118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8832877" y="6423753"/>
            <a:ext cx="8301143" cy="31953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b="true" sz="92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RANDOM SAMPLE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31734" y="723778"/>
            <a:ext cx="8301143" cy="30365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180"/>
              </a:lnSpc>
            </a:pPr>
            <a:r>
              <a:rPr lang="en-US" b="true" sz="87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CLASS DISTRIBUTION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AD7C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47608" y="3155161"/>
            <a:ext cx="5958345" cy="7131839"/>
            <a:chOff x="0" y="0"/>
            <a:chExt cx="1569276" cy="187834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569276" cy="1878344"/>
            </a:xfrm>
            <a:custGeom>
              <a:avLst/>
              <a:gdLst/>
              <a:ahLst/>
              <a:cxnLst/>
              <a:rect r="r" b="b" t="t" l="l"/>
              <a:pathLst>
                <a:path h="1878344" w="1569276">
                  <a:moveTo>
                    <a:pt x="0" y="0"/>
                  </a:moveTo>
                  <a:lnTo>
                    <a:pt x="1569276" y="0"/>
                  </a:lnTo>
                  <a:lnTo>
                    <a:pt x="1569276" y="1878344"/>
                  </a:lnTo>
                  <a:lnTo>
                    <a:pt x="0" y="1878344"/>
                  </a:lnTo>
                  <a:close/>
                </a:path>
              </a:pathLst>
            </a:custGeom>
            <a:solidFill>
              <a:srgbClr val="A3B18A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569276" cy="19164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Freeform 5" id="5">
            <a:hlinkClick r:id="rId3" tooltip="https://github.com/AbdulrhmanHelmy/plant-village-ml"/>
          </p:cNvPr>
          <p:cNvSpPr/>
          <p:nvPr/>
        </p:nvSpPr>
        <p:spPr>
          <a:xfrm flipH="false" flipV="false" rot="0">
            <a:off x="9448252" y="4520514"/>
            <a:ext cx="8485397" cy="5623309"/>
          </a:xfrm>
          <a:custGeom>
            <a:avLst/>
            <a:gdLst/>
            <a:ahLst/>
            <a:cxnLst/>
            <a:rect r="r" b="b" t="t" l="l"/>
            <a:pathLst>
              <a:path h="5623309" w="8485397">
                <a:moveTo>
                  <a:pt x="0" y="0"/>
                </a:moveTo>
                <a:lnTo>
                  <a:pt x="8485396" y="0"/>
                </a:lnTo>
                <a:lnTo>
                  <a:pt x="8485396" y="5623309"/>
                </a:lnTo>
                <a:lnTo>
                  <a:pt x="0" y="562330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38225" y="968551"/>
            <a:ext cx="8975827" cy="1169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623"/>
              </a:lnSpc>
            </a:pPr>
            <a:r>
              <a:rPr lang="en-US" sz="8799" spc="-554">
                <a:solidFill>
                  <a:srgbClr val="344E41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Our Repo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1893723">
            <a:off x="5077143" y="1241052"/>
            <a:ext cx="1854273" cy="3690095"/>
          </a:xfrm>
          <a:custGeom>
            <a:avLst/>
            <a:gdLst/>
            <a:ahLst/>
            <a:cxnLst/>
            <a:rect r="r" b="b" t="t" l="l"/>
            <a:pathLst>
              <a:path h="3690095" w="1854273">
                <a:moveTo>
                  <a:pt x="0" y="0"/>
                </a:moveTo>
                <a:lnTo>
                  <a:pt x="1854273" y="0"/>
                </a:lnTo>
                <a:lnTo>
                  <a:pt x="1854273" y="3690096"/>
                </a:lnTo>
                <a:lnTo>
                  <a:pt x="0" y="369009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014052" y="991158"/>
            <a:ext cx="7613183" cy="9055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 b="true">
                <a:solidFill>
                  <a:srgbClr val="344E4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https://github.com/AbdulrhmanHelmy/plant-village-ml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AD7C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67747" y="2624739"/>
            <a:ext cx="5958345" cy="7131839"/>
            <a:chOff x="0" y="0"/>
            <a:chExt cx="1569276" cy="187834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569276" cy="1878344"/>
            </a:xfrm>
            <a:custGeom>
              <a:avLst/>
              <a:gdLst/>
              <a:ahLst/>
              <a:cxnLst/>
              <a:rect r="r" b="b" t="t" l="l"/>
              <a:pathLst>
                <a:path h="1878344" w="1569276">
                  <a:moveTo>
                    <a:pt x="0" y="0"/>
                  </a:moveTo>
                  <a:lnTo>
                    <a:pt x="1569276" y="0"/>
                  </a:lnTo>
                  <a:lnTo>
                    <a:pt x="1569276" y="1878344"/>
                  </a:lnTo>
                  <a:lnTo>
                    <a:pt x="0" y="1878344"/>
                  </a:lnTo>
                  <a:close/>
                </a:path>
              </a:pathLst>
            </a:custGeom>
            <a:solidFill>
              <a:srgbClr val="A3B18A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569276" cy="19164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038225" y="968551"/>
            <a:ext cx="8975827" cy="1169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623"/>
              </a:lnSpc>
            </a:pPr>
            <a:r>
              <a:rPr lang="en-US" sz="8799" spc="184">
                <a:solidFill>
                  <a:srgbClr val="344E41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Base Line Model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1893723">
            <a:off x="5077143" y="1241052"/>
            <a:ext cx="1854273" cy="3690095"/>
          </a:xfrm>
          <a:custGeom>
            <a:avLst/>
            <a:gdLst/>
            <a:ahLst/>
            <a:cxnLst/>
            <a:rect r="r" b="b" t="t" l="l"/>
            <a:pathLst>
              <a:path h="3690095" w="1854273">
                <a:moveTo>
                  <a:pt x="0" y="0"/>
                </a:moveTo>
                <a:lnTo>
                  <a:pt x="1854273" y="0"/>
                </a:lnTo>
                <a:lnTo>
                  <a:pt x="1854273" y="3690096"/>
                </a:lnTo>
                <a:lnTo>
                  <a:pt x="0" y="36900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14210" y="6304858"/>
            <a:ext cx="12371420" cy="3651432"/>
          </a:xfrm>
          <a:custGeom>
            <a:avLst/>
            <a:gdLst/>
            <a:ahLst/>
            <a:cxnLst/>
            <a:rect r="r" b="b" t="t" l="l"/>
            <a:pathLst>
              <a:path h="3651432" w="12371420">
                <a:moveTo>
                  <a:pt x="0" y="0"/>
                </a:moveTo>
                <a:lnTo>
                  <a:pt x="12371419" y="0"/>
                </a:lnTo>
                <a:lnTo>
                  <a:pt x="12371419" y="3651432"/>
                </a:lnTo>
                <a:lnTo>
                  <a:pt x="0" y="36514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1643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8631103" y="2624739"/>
            <a:ext cx="9509052" cy="2982129"/>
          </a:xfrm>
          <a:custGeom>
            <a:avLst/>
            <a:gdLst/>
            <a:ahLst/>
            <a:cxnLst/>
            <a:rect r="r" b="b" t="t" l="l"/>
            <a:pathLst>
              <a:path h="2982129" w="9509052">
                <a:moveTo>
                  <a:pt x="0" y="0"/>
                </a:moveTo>
                <a:lnTo>
                  <a:pt x="9509052" y="0"/>
                </a:lnTo>
                <a:lnTo>
                  <a:pt x="9509052" y="2982129"/>
                </a:lnTo>
                <a:lnTo>
                  <a:pt x="0" y="298212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701219" y="4751705"/>
            <a:ext cx="5491401" cy="5048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b="true" sz="2999" spc="-89">
                <a:solidFill>
                  <a:srgbClr val="344E4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The Validation accuracy is 70%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AD7C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851399" y="2690671"/>
            <a:ext cx="3530266" cy="8091846"/>
            <a:chOff x="0" y="0"/>
            <a:chExt cx="929782" cy="213118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29782" cy="2131186"/>
            </a:xfrm>
            <a:custGeom>
              <a:avLst/>
              <a:gdLst/>
              <a:ahLst/>
              <a:cxnLst/>
              <a:rect r="r" b="b" t="t" l="l"/>
              <a:pathLst>
                <a:path h="2131186" w="929782">
                  <a:moveTo>
                    <a:pt x="0" y="0"/>
                  </a:moveTo>
                  <a:lnTo>
                    <a:pt x="929782" y="0"/>
                  </a:lnTo>
                  <a:lnTo>
                    <a:pt x="929782" y="2131186"/>
                  </a:lnTo>
                  <a:lnTo>
                    <a:pt x="0" y="2131186"/>
                  </a:lnTo>
                  <a:close/>
                </a:path>
              </a:pathLst>
            </a:custGeom>
            <a:solidFill>
              <a:srgbClr val="A3B18A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929782" cy="21692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469583" y="3877091"/>
            <a:ext cx="8637140" cy="6418326"/>
          </a:xfrm>
          <a:custGeom>
            <a:avLst/>
            <a:gdLst/>
            <a:ahLst/>
            <a:cxnLst/>
            <a:rect r="r" b="b" t="t" l="l"/>
            <a:pathLst>
              <a:path h="6418326" w="8637140">
                <a:moveTo>
                  <a:pt x="0" y="0"/>
                </a:moveTo>
                <a:lnTo>
                  <a:pt x="8637139" y="0"/>
                </a:lnTo>
                <a:lnTo>
                  <a:pt x="8637139" y="6418326"/>
                </a:lnTo>
                <a:lnTo>
                  <a:pt x="0" y="64183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1222003"/>
            <a:ext cx="8418694" cy="41135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163"/>
              </a:lnSpc>
            </a:pPr>
            <a:r>
              <a:rPr lang="en-US" sz="19440" spc="-1224">
                <a:solidFill>
                  <a:srgbClr val="344E41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Thank You.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DAG6WVT5cPQ</dc:identifier>
  <dcterms:modified xsi:type="dcterms:W3CDTF">2011-08-01T06:04:30Z</dcterms:modified>
  <cp:revision>1</cp:revision>
  <dc:title>Dark Green and White Modern Minimalist Nature Presentation</dc:title>
</cp:coreProperties>
</file>